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</p:sldIdLst>
  <p:sldSz cx="12192000" cy="6858000"/>
  <p:notesSz cx="6858000" cy="9144000"/>
  <p:embeddedFontLs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Meiryo" panose="020B0604030504040204" pitchFamily="34" charset="-128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gNuKKexo1LS+rFAD2PjA5X76Wn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6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726239bd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12726239bd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726239bd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12726239bd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2726239bd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g12726239bd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91a32a52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1291a32a52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726239bdb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12726239bdb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91a32a52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1291a32a52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726239bd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726239bd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726239bdb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12726239bdb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726239bd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12726239bd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726239b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2726239b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726239bd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2726239bd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726239bd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12726239bd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726239bd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12726239bd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91a32a52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1291a32a52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91a32a52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91a32a52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726239bd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12726239bd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726239bd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12726239bd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Meiryo"/>
              <a:buNone/>
              <a:defRPr sz="54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lv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4654295" y="617415"/>
            <a:ext cx="712372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4654295" y="6170490"/>
            <a:ext cx="55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0515600" y="6170490"/>
            <a:ext cx="119882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 rot="5400000">
            <a:off x="4479774" y="-247258"/>
            <a:ext cx="3651504" cy="87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l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cxnSp>
        <p:nvCxnSpPr>
          <p:cNvPr id="100" name="Google Shape;100;p14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6"/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30" name="Google Shape;30;p6"/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/>
              <a:ahLst/>
              <a:cxnLst/>
              <a:rect l="l" t="t" r="r" b="b"/>
              <a:pathLst>
                <a:path w="4013331" h="2742133" extrusionOk="0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/>
              <a:ahLst/>
              <a:cxnLst/>
              <a:rect l="l" t="t" r="r" b="b"/>
              <a:pathLst>
                <a:path w="3401415" h="2440484" extrusionOk="0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5DD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/>
              <a:ahLst/>
              <a:cxnLst/>
              <a:rect l="l" t="t" r="r" b="b"/>
              <a:pathLst>
                <a:path w="4130517" h="2806419" extrusionOk="0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/>
              <a:ahLst/>
              <a:cxnLst/>
              <a:rect l="l" t="t" r="r" b="b"/>
              <a:pathLst>
                <a:path w="4389519" h="2916937" extrusionOk="0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34" name="Google Shape;34;p6"/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35" name="Google Shape;35;p6"/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/>
              <a:ahLst/>
              <a:cxnLst/>
              <a:rect l="l" t="t" r="r" b="b"/>
              <a:pathLst>
                <a:path w="4069058" h="3547008" extrusionOk="0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/>
              <a:ahLst/>
              <a:cxnLst/>
              <a:rect l="l" t="t" r="r" b="b"/>
              <a:pathLst>
                <a:path w="3872006" h="3321595" extrusionOk="0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/>
              <a:ahLst/>
              <a:cxnLst/>
              <a:rect l="l" t="t" r="r" b="b"/>
              <a:pathLst>
                <a:path w="3462454" h="3010961" extrusionOk="0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5DD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/>
              <a:ahLst/>
              <a:cxnLst/>
              <a:rect l="l" t="t" r="r" b="b"/>
              <a:pathLst>
                <a:path w="3904481" h="3411460" extrusionOk="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39" name="Google Shape;39;p6"/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40" name="Google Shape;40;p6"/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/>
              <a:ahLst/>
              <a:cxnLst/>
              <a:rect l="l" t="t" r="r" b="b"/>
              <a:pathLst>
                <a:path w="4174269" h="5181455" extrusionOk="0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/>
              <a:ahLst/>
              <a:cxnLst/>
              <a:rect l="l" t="t" r="r" b="b"/>
              <a:pathLst>
                <a:path w="4259808" h="5510713" extrusionOk="0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/>
              <a:ahLst/>
              <a:cxnLst/>
              <a:rect l="l" t="t" r="r" b="b"/>
              <a:pathLst>
                <a:path w="4029221" h="5265194" extrusionOk="0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5DD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/>
              <a:ahLst/>
              <a:cxnLst/>
              <a:rect l="l" t="t" r="r" b="b"/>
              <a:pathLst>
                <a:path w="3702048" h="4710667" extrusionOk="0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5DD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  <a:defRPr sz="48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654296" y="6170490"/>
            <a:ext cx="5713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640080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92024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653029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1920241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3"/>
          </p:nvPr>
        </p:nvSpPr>
        <p:spPr>
          <a:xfrm>
            <a:off x="6530290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4"/>
          </p:nvPr>
        </p:nvSpPr>
        <p:spPr>
          <a:xfrm>
            <a:off x="6530290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1280160" y="640080"/>
            <a:ext cx="6949440" cy="545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330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marL="1828800" lvl="3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Char char="–"/>
              <a:defRPr sz="1400"/>
            </a:lvl6pPr>
            <a:lvl7pPr marL="3200400" lvl="6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Char char="–"/>
              <a:defRPr sz="1400"/>
            </a:lvl7pPr>
            <a:lvl8pPr marL="3657600" lvl="7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Char char="–"/>
              <a:defRPr sz="1400"/>
            </a:lvl8pPr>
            <a:lvl9pPr marL="4114800" lvl="8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Char char="–"/>
              <a:defRPr sz="14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2"/>
          </p:nvPr>
        </p:nvSpPr>
        <p:spPr>
          <a:xfrm>
            <a:off x="8476488" y="3223803"/>
            <a:ext cx="3227715" cy="287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949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>
            <a:spLocks noGrp="1"/>
          </p:cNvSpPr>
          <p:nvPr>
            <p:ph type="pic" idx="2"/>
          </p:nvPr>
        </p:nvSpPr>
        <p:spPr>
          <a:xfrm>
            <a:off x="0" y="0"/>
            <a:ext cx="8102651" cy="6857999"/>
          </a:xfrm>
          <a:prstGeom prst="rect">
            <a:avLst/>
          </a:prstGeom>
          <a:solidFill>
            <a:srgbClr val="D5DDD7"/>
          </a:solidFill>
          <a:ln>
            <a:noFill/>
          </a:ln>
        </p:spPr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8476488" y="3223806"/>
            <a:ext cx="3227832" cy="28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464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sz="16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9833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9833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9833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98338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9833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cxnSp>
        <p:nvCxnSpPr>
          <p:cNvPr id="11" name="Google Shape;11;p3" title="Rule Line"/>
          <p:cNvCxnSpPr/>
          <p:nvPr/>
        </p:nvCxnSpPr>
        <p:spPr>
          <a:xfrm>
            <a:off x="1920240" y="2176009"/>
            <a:ext cx="877057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personalpages.to.infn.it/~bertaina/tesi-scaricate/Medina-Airglow_measurements.pdf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solarsena.com/solar-hour-angle-calculator-formul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yfielders/python-skyfield/issues/510" TargetMode="External"/><Relationship Id="rId5" Type="http://schemas.openxmlformats.org/officeDocument/2006/relationships/hyperlink" Target="https://gea.esac.esa.int/archive/documentation/GEDR3/Gaia_archive/chap_datamodel/sec_dm_main_tables/ssec_dm_gaia_source.html" TargetMode="External"/><Relationship Id="rId4" Type="http://schemas.openxmlformats.org/officeDocument/2006/relationships/hyperlink" Target="https://asd.gsfc.nasa.gov/archive/galex/FAQ/counts_background.html" TargetMode="External"/><Relationship Id="rId9" Type="http://schemas.openxmlformats.org/officeDocument/2006/relationships/hyperlink" Target="https://www.sciencedirect.com/science/article/abs/pii/S0168900218318874?casa_token=SabzEcCnM08AAAAA:DaIgb1H2b4zNk3Ek0SzX-ATymbYmzcbEtuKnMKaGTp5mKPAo6pq2kLTHXt8cRm2zzVDj1cXRG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726239bdb_0_228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34" name="Google Shape;634;g12726239bdb_0_228" descr="Obrázok, na ktorom je vonkajšie, nočná obloha&#10;&#10;Automaticky generovaný popis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20" y="10"/>
            <a:ext cx="1218893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2726239bdb_0_228"/>
          <p:cNvSpPr/>
          <p:nvPr/>
        </p:nvSpPr>
        <p:spPr>
          <a:xfrm rot="5400000">
            <a:off x="6829374" y="1468093"/>
            <a:ext cx="3863910" cy="4680745"/>
          </a:xfrm>
          <a:custGeom>
            <a:avLst/>
            <a:gdLst/>
            <a:ahLst/>
            <a:cxnLst/>
            <a:rect l="l" t="t" r="r" b="b"/>
            <a:pathLst>
              <a:path w="2805016" h="3049345" extrusionOk="0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g12726239bdb_0_228"/>
          <p:cNvSpPr/>
          <p:nvPr/>
        </p:nvSpPr>
        <p:spPr>
          <a:xfrm rot="5400000">
            <a:off x="6939977" y="1609672"/>
            <a:ext cx="3678518" cy="4387127"/>
          </a:xfrm>
          <a:custGeom>
            <a:avLst/>
            <a:gdLst/>
            <a:ahLst/>
            <a:cxnLst/>
            <a:rect l="l" t="t" r="r" b="b"/>
            <a:pathLst>
              <a:path w="2567901" h="2687367" extrusionOk="0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g12726239bdb_0_228"/>
          <p:cNvSpPr/>
          <p:nvPr/>
        </p:nvSpPr>
        <p:spPr>
          <a:xfrm rot="5400000">
            <a:off x="7153400" y="1727590"/>
            <a:ext cx="3257409" cy="4143646"/>
          </a:xfrm>
          <a:custGeom>
            <a:avLst/>
            <a:gdLst/>
            <a:ahLst/>
            <a:cxnLst/>
            <a:rect l="l" t="t" r="r" b="b"/>
            <a:pathLst>
              <a:path w="2246489" h="2351005" extrusionOk="0">
                <a:moveTo>
                  <a:pt x="1151661" y="1443"/>
                </a:moveTo>
                <a:cubicBezTo>
                  <a:pt x="1233631" y="4917"/>
                  <a:pt x="1317535" y="14671"/>
                  <a:pt x="1402443" y="30814"/>
                </a:cubicBezTo>
                <a:cubicBezTo>
                  <a:pt x="1537948" y="56577"/>
                  <a:pt x="1639656" y="114298"/>
                  <a:pt x="1732265" y="217920"/>
                </a:cubicBezTo>
                <a:cubicBezTo>
                  <a:pt x="1829139" y="326311"/>
                  <a:pt x="1908765" y="476638"/>
                  <a:pt x="1993051" y="635816"/>
                </a:cubicBezTo>
                <a:cubicBezTo>
                  <a:pt x="2008576" y="665180"/>
                  <a:pt x="2024662" y="695523"/>
                  <a:pt x="2041004" y="725913"/>
                </a:cubicBezTo>
                <a:cubicBezTo>
                  <a:pt x="2187254" y="997942"/>
                  <a:pt x="2279812" y="1193790"/>
                  <a:pt x="2235234" y="1428254"/>
                </a:cubicBezTo>
                <a:cubicBezTo>
                  <a:pt x="2167312" y="1785504"/>
                  <a:pt x="1965442" y="2009279"/>
                  <a:pt x="1560212" y="2176460"/>
                </a:cubicBezTo>
                <a:cubicBezTo>
                  <a:pt x="1507174" y="2198335"/>
                  <a:pt x="1458538" y="2220330"/>
                  <a:pt x="1411529" y="2241605"/>
                </a:cubicBezTo>
                <a:cubicBezTo>
                  <a:pt x="1216626" y="2329770"/>
                  <a:pt x="1116176" y="2370842"/>
                  <a:pt x="963078" y="2341734"/>
                </a:cubicBezTo>
                <a:cubicBezTo>
                  <a:pt x="811062" y="2312832"/>
                  <a:pt x="667816" y="2247882"/>
                  <a:pt x="537304" y="2148767"/>
                </a:cubicBezTo>
                <a:cubicBezTo>
                  <a:pt x="409636" y="2051788"/>
                  <a:pt x="299638" y="1926926"/>
                  <a:pt x="210472" y="1777713"/>
                </a:cubicBezTo>
                <a:cubicBezTo>
                  <a:pt x="122796" y="1631044"/>
                  <a:pt x="59147" y="1464537"/>
                  <a:pt x="26459" y="1296106"/>
                </a:cubicBezTo>
                <a:cubicBezTo>
                  <a:pt x="-7227" y="1123116"/>
                  <a:pt x="-8744" y="953623"/>
                  <a:pt x="21889" y="792504"/>
                </a:cubicBezTo>
                <a:cubicBezTo>
                  <a:pt x="50778" y="640558"/>
                  <a:pt x="107667" y="506474"/>
                  <a:pt x="190903" y="393892"/>
                </a:cubicBezTo>
                <a:cubicBezTo>
                  <a:pt x="268956" y="288393"/>
                  <a:pt x="370042" y="201917"/>
                  <a:pt x="491313" y="136852"/>
                </a:cubicBezTo>
                <a:cubicBezTo>
                  <a:pt x="677259" y="37131"/>
                  <a:pt x="905753" y="-8977"/>
                  <a:pt x="1151661" y="1443"/>
                </a:cubicBez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8" name="Google Shape;638;g12726239bdb_0_228"/>
          <p:cNvSpPr txBox="1">
            <a:spLocks noGrp="1"/>
          </p:cNvSpPr>
          <p:nvPr>
            <p:ph type="ctrTitle"/>
          </p:nvPr>
        </p:nvSpPr>
        <p:spPr>
          <a:xfrm>
            <a:off x="6936613" y="1963963"/>
            <a:ext cx="36915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iryo"/>
              <a:buNone/>
            </a:pPr>
            <a:r>
              <a:rPr lang="sk-SK" sz="2800">
                <a:solidFill>
                  <a:schemeClr val="lt1"/>
                </a:solidFill>
              </a:rPr>
              <a:t>Automatic identification of stars in AMON data</a:t>
            </a:r>
            <a:endParaRPr/>
          </a:p>
        </p:txBody>
      </p:sp>
      <p:sp>
        <p:nvSpPr>
          <p:cNvPr id="639" name="Google Shape;639;g12726239bdb_0_228"/>
          <p:cNvSpPr txBox="1">
            <a:spLocks noGrp="1"/>
          </p:cNvSpPr>
          <p:nvPr>
            <p:ph type="subTitle" idx="1"/>
          </p:nvPr>
        </p:nvSpPr>
        <p:spPr>
          <a:xfrm>
            <a:off x="7158663" y="4310250"/>
            <a:ext cx="32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sk-SK" sz="1300">
                <a:solidFill>
                  <a:schemeClr val="lt1"/>
                </a:solidFill>
              </a:rPr>
              <a:t>Stanislav Levendovský, 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sk-SK" sz="1300">
                <a:solidFill>
                  <a:schemeClr val="lt1"/>
                </a:solidFill>
              </a:rPr>
              <a:t>Bianka Rujáková, 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sk-SK" sz="1300">
                <a:solidFill>
                  <a:schemeClr val="lt1"/>
                </a:solidFill>
              </a:rPr>
              <a:t>Daniel Kupka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726239bdb_0_9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1" name="Google Shape;801;g12726239bdb_0_9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2" name="Google Shape;802;g12726239bdb_0_9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3" name="Google Shape;803;g12726239bdb_0_9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4" name="Google Shape;804;g12726239bdb_0_9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5" name="Google Shape;805;g12726239bdb_0_9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6" name="Google Shape;806;g12726239bdb_0_9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7" name="Google Shape;807;g12726239bdb_0_9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8" name="Google Shape;808;g12726239bdb_0_91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09" name="Google Shape;809;g12726239bdb_0_91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12726239bdb_0_91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11" name="Google Shape;811;g12726239bdb_0_91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12" name="Google Shape;812;g12726239bdb_0_91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13" name="Google Shape;813;g12726239bdb_0_91"/>
          <p:cNvSpPr txBox="1">
            <a:spLocks noGrp="1"/>
          </p:cNvSpPr>
          <p:nvPr>
            <p:ph type="title"/>
          </p:nvPr>
        </p:nvSpPr>
        <p:spPr>
          <a:xfrm>
            <a:off x="5779000" y="1786401"/>
            <a:ext cx="5932800" cy="3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Hviezdny katalóg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r>
              <a:rPr lang="sk-SK" sz="2000" b="0">
                <a:solidFill>
                  <a:schemeClr val="lt1"/>
                </a:solidFill>
              </a:rPr>
              <a:t>Na lokalizáciu hviezd používame </a:t>
            </a:r>
            <a:r>
              <a:rPr lang="sk-SK" sz="2000">
                <a:solidFill>
                  <a:schemeClr val="lt1"/>
                </a:solidFill>
              </a:rPr>
              <a:t>RA</a:t>
            </a:r>
            <a:r>
              <a:rPr lang="sk-SK" sz="2000" b="0">
                <a:solidFill>
                  <a:schemeClr val="lt1"/>
                </a:solidFill>
              </a:rPr>
              <a:t> (right ascension) a </a:t>
            </a:r>
            <a:r>
              <a:rPr lang="sk-SK" sz="2000">
                <a:solidFill>
                  <a:schemeClr val="lt1"/>
                </a:solidFill>
              </a:rPr>
              <a:t>DEC</a:t>
            </a:r>
            <a:r>
              <a:rPr lang="sk-SK" sz="2000" b="0">
                <a:solidFill>
                  <a:schemeClr val="lt1"/>
                </a:solidFill>
              </a:rPr>
              <a:t> (declination) - tieto hodnoty sú v GAIA katalógu</a:t>
            </a: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sk-SK" sz="2000">
                <a:solidFill>
                  <a:schemeClr val="lt1"/>
                </a:solidFill>
              </a:rPr>
              <a:t>Latitude = DEC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sk-SK" sz="2000">
                <a:solidFill>
                  <a:schemeClr val="lt1"/>
                </a:solidFill>
              </a:rPr>
              <a:t>RA = LST(local sidereal time) - HA(hour angle)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sk-SK" sz="2000">
                <a:solidFill>
                  <a:schemeClr val="lt1"/>
                </a:solidFill>
              </a:rPr>
              <a:t>rozdiel v LST v dátach katalógu a detektora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814" name="Google Shape;814;g12726239bdb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75" y="1069374"/>
            <a:ext cx="4672550" cy="47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726239bdb_0_31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0" name="Google Shape;820;g12726239bdb_0_31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1" name="Google Shape;821;g12726239bdb_0_31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2" name="Google Shape;822;g12726239bdb_0_31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3" name="Google Shape;823;g12726239bdb_0_31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4" name="Google Shape;824;g12726239bdb_0_31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5" name="Google Shape;825;g12726239bdb_0_31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6" name="Google Shape;826;g12726239bdb_0_31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7" name="Google Shape;827;g12726239bdb_0_319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28" name="Google Shape;828;g12726239bdb_0_319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2726239bdb_0_319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30" name="Google Shape;830;g12726239bdb_0_319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31" name="Google Shape;831;g12726239bdb_0_319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32" name="Google Shape;832;g12726239bdb_0_319"/>
          <p:cNvSpPr txBox="1">
            <a:spLocks noGrp="1"/>
          </p:cNvSpPr>
          <p:nvPr>
            <p:ph type="title"/>
          </p:nvPr>
        </p:nvSpPr>
        <p:spPr>
          <a:xfrm>
            <a:off x="5779005" y="1786396"/>
            <a:ext cx="593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Hviezdny katalóg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r>
              <a:rPr lang="sk-SK" sz="1800">
                <a:solidFill>
                  <a:schemeClr val="lt1"/>
                </a:solidFill>
              </a:rPr>
              <a:t>Zelená čiara značí zorné pole detektora</a:t>
            </a:r>
            <a:br>
              <a:rPr lang="sk-SK" sz="2000" b="0">
                <a:solidFill>
                  <a:schemeClr val="lt1"/>
                </a:solidFill>
              </a:rPr>
            </a:b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br>
              <a:rPr lang="sk-SK" sz="2000" b="0">
                <a:solidFill>
                  <a:schemeClr val="lt1"/>
                </a:solidFill>
              </a:rPr>
            </a:br>
            <a:br>
              <a:rPr lang="sk-SK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</p:txBody>
      </p:sp>
      <p:pic>
        <p:nvPicPr>
          <p:cNvPr id="833" name="Google Shape;833;g12726239bdb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213" y="2506775"/>
            <a:ext cx="6784302" cy="407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91a32a52f_0_8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39" name="Google Shape;839;g1291a32a52f_0_8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0" name="Google Shape;840;g1291a32a52f_0_8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1" name="Google Shape;841;g1291a32a52f_0_8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2" name="Google Shape;842;g1291a32a52f_0_8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3" name="Google Shape;843;g1291a32a52f_0_8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4" name="Google Shape;844;g1291a32a52f_0_8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5" name="Google Shape;845;g1291a32a52f_0_8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6" name="Google Shape;846;g1291a32a52f_0_89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47" name="Google Shape;847;g1291a32a52f_0_89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1291a32a52f_0_89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9" name="Google Shape;849;g1291a32a52f_0_89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0" name="Google Shape;850;g1291a32a52f_0_89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1" name="Google Shape;851;g1291a32a52f_0_8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Google Shape;852;g1291a32a52f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50" y="159200"/>
            <a:ext cx="9859897" cy="6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2726239bdb_0_24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8" name="Google Shape;858;g12726239bdb_0_24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9" name="Google Shape;859;g12726239bdb_0_24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0" name="Google Shape;860;g12726239bdb_0_24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1" name="Google Shape;861;g12726239bdb_0_24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2" name="Google Shape;862;g12726239bdb_0_24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3" name="Google Shape;863;g12726239bdb_0_24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4" name="Google Shape;864;g12726239bdb_0_24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5" name="Google Shape;865;g12726239bdb_0_243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66" name="Google Shape;866;g12726239bdb_0_243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12726239bdb_0_243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8" name="Google Shape;868;g12726239bdb_0_243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9" name="Google Shape;869;g12726239bdb_0_243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0" name="Google Shape;870;g12726239bdb_0_243"/>
          <p:cNvSpPr txBox="1">
            <a:spLocks noGrp="1"/>
          </p:cNvSpPr>
          <p:nvPr>
            <p:ph type="title"/>
          </p:nvPr>
        </p:nvSpPr>
        <p:spPr>
          <a:xfrm>
            <a:off x="5779000" y="1786401"/>
            <a:ext cx="5932800" cy="3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Vyhodnotenie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r>
              <a:rPr lang="sk-SK" sz="2000" b="0">
                <a:solidFill>
                  <a:schemeClr val="lt1"/>
                </a:solidFill>
              </a:rPr>
              <a:t>Pomocou GAIA API bolo veľmi nepraktické zisťovať údaje o všetkých takmer 500 tisíc potrebných hviezdach.</a:t>
            </a: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 sz="2000" b="0">
                <a:solidFill>
                  <a:schemeClr val="lt1"/>
                </a:solidFill>
              </a:rPr>
              <a:t>~ </a:t>
            </a:r>
            <a:r>
              <a:rPr lang="sk-SK" sz="2000">
                <a:solidFill>
                  <a:schemeClr val="lt1"/>
                </a:solidFill>
              </a:rPr>
              <a:t>3390 GB</a:t>
            </a:r>
            <a:r>
              <a:rPr lang="sk-SK" sz="2000" b="0">
                <a:solidFill>
                  <a:schemeClr val="lt1"/>
                </a:solidFill>
              </a:rPr>
              <a:t> dát = pamäťová náročnosť</a:t>
            </a: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 sz="2000">
                <a:solidFill>
                  <a:schemeClr val="lt1"/>
                </a:solidFill>
              </a:rPr>
              <a:t>GAIA API</a:t>
            </a:r>
            <a:r>
              <a:rPr lang="sk-SK" sz="2000" b="0">
                <a:solidFill>
                  <a:schemeClr val="lt1"/>
                </a:solidFill>
              </a:rPr>
              <a:t> - veľký počet requestov = časová náročnosť</a:t>
            </a:r>
            <a:br>
              <a:rPr lang="sk-SK" sz="2000" b="0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 sz="2000" b="0">
                <a:solidFill>
                  <a:schemeClr val="lt1"/>
                </a:solidFill>
              </a:rPr>
              <a:t>Kvôli tomu sme sa rozhodli že nebudeme priraďovať všetkých 500 tisíc hviezd, ale určili sme si menší počet, ako názornú ukážku.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1" name="Google Shape;871;g12726239bdb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00" y="336100"/>
            <a:ext cx="5213576" cy="6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91a32a52f_0_10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7" name="Google Shape;877;g1291a32a52f_0_10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8" name="Google Shape;878;g1291a32a52f_0_10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9" name="Google Shape;879;g1291a32a52f_0_10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0" name="Google Shape;880;g1291a32a52f_0_10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1" name="Google Shape;881;g1291a32a52f_0_10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2" name="Google Shape;882;g1291a32a52f_0_10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3" name="Google Shape;883;g1291a32a52f_0_10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4" name="Google Shape;884;g1291a32a52f_0_108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85" name="Google Shape;885;g1291a32a52f_0_108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1291a32a52f_0_108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7" name="Google Shape;887;g1291a32a52f_0_108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8" name="Google Shape;888;g1291a32a52f_0_108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9" name="Google Shape;889;g1291a32a52f_0_10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0" name="Google Shape;890;g1291a32a52f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251" y="288550"/>
            <a:ext cx="6647525" cy="65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1291a32a52f_0_108"/>
          <p:cNvSpPr txBox="1"/>
          <p:nvPr/>
        </p:nvSpPr>
        <p:spPr>
          <a:xfrm>
            <a:off x="45528" y="933675"/>
            <a:ext cx="5595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latin typeface="Meiryo"/>
                <a:ea typeface="Meiryo"/>
                <a:cs typeface="Meiryo"/>
                <a:sym typeface="Meiryo"/>
              </a:rPr>
              <a:t>Knižnica </a:t>
            </a:r>
            <a:r>
              <a:rPr lang="sk-SK" sz="2000" dirty="0" err="1">
                <a:latin typeface="Meiryo"/>
                <a:ea typeface="Meiryo"/>
                <a:cs typeface="Meiryo"/>
                <a:sym typeface="Meiryo"/>
              </a:rPr>
              <a:t>Astroplan</a:t>
            </a:r>
            <a:endParaRPr sz="20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latin typeface="Meiryo"/>
                <a:ea typeface="Meiryo"/>
                <a:cs typeface="Meiryo"/>
                <a:sym typeface="Meiryo"/>
              </a:rPr>
              <a:t>Sú potrebné koordináty cieľa - RA a DEC</a:t>
            </a:r>
            <a:endParaRPr sz="20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2" name="Google Shape;892;g1291a32a52f_0_108"/>
          <p:cNvSpPr txBox="1"/>
          <p:nvPr/>
        </p:nvSpPr>
        <p:spPr>
          <a:xfrm>
            <a:off x="107635" y="2443775"/>
            <a:ext cx="3093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/>
              <a:t>Zdrojové obrázky sú získané z </a:t>
            </a:r>
            <a:r>
              <a:rPr lang="sk-SK" sz="2000" dirty="0">
                <a:solidFill>
                  <a:schemeClr val="dk1"/>
                </a:solidFill>
              </a:rPr>
              <a:t>NASA </a:t>
            </a:r>
            <a:r>
              <a:rPr lang="sk-SK" sz="2000" dirty="0" err="1">
                <a:solidFill>
                  <a:schemeClr val="dk1"/>
                </a:solidFill>
              </a:rPr>
              <a:t>Goddard’s</a:t>
            </a:r>
            <a:r>
              <a:rPr lang="sk-SK" sz="2000" dirty="0">
                <a:solidFill>
                  <a:schemeClr val="dk1"/>
                </a:solidFill>
              </a:rPr>
              <a:t> </a:t>
            </a:r>
            <a:r>
              <a:rPr lang="sk-SK" sz="2000" dirty="0" err="1">
                <a:solidFill>
                  <a:schemeClr val="dk1"/>
                </a:solidFill>
              </a:rPr>
              <a:t>SkyView</a:t>
            </a:r>
            <a:r>
              <a:rPr lang="sk-SK" sz="2000" dirty="0">
                <a:solidFill>
                  <a:schemeClr val="dk1"/>
                </a:solidFill>
              </a:rPr>
              <a:t> </a:t>
            </a:r>
            <a:r>
              <a:rPr lang="sk-SK" sz="2000" dirty="0" err="1">
                <a:solidFill>
                  <a:schemeClr val="dk1"/>
                </a:solidFill>
              </a:rPr>
              <a:t>service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726239bdb_0_350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00" cy="1345200"/>
          </a:xfrm>
          <a:prstGeom prst="rect">
            <a:avLst/>
          </a:prstGeom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2726239bdb_0_350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00" cy="3651600"/>
          </a:xfrm>
          <a:prstGeom prst="rect">
            <a:avLst/>
          </a:prstGeom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0" lvl="0" indent="0" algn="l" rtl="0">
              <a:spcBef>
                <a:spcPts val="93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2022-05-09 23-09-20">
            <a:hlinkClick r:id="" action="ppaction://media"/>
            <a:extLst>
              <a:ext uri="{FF2B5EF4-FFF2-40B4-BE49-F238E27FC236}">
                <a16:creationId xmlns:a16="http://schemas.microsoft.com/office/drawing/2014/main" id="{D0D14DB6-17F5-8E45-E265-DA5903E1C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2726239bdb_0_26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5" name="Google Shape;905;g12726239bdb_0_26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6" name="Google Shape;906;g12726239bdb_0_26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7" name="Google Shape;907;g12726239bdb_0_26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8" name="Google Shape;908;g12726239bdb_0_26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9" name="Google Shape;909;g12726239bdb_0_26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0" name="Google Shape;910;g12726239bdb_0_26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1" name="Google Shape;911;g12726239bdb_0_26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2" name="Google Shape;912;g12726239bdb_0_261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13" name="Google Shape;913;g12726239bdb_0_261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12726239bdb_0_261"/>
          <p:cNvSpPr/>
          <p:nvPr/>
        </p:nvSpPr>
        <p:spPr>
          <a:xfrm flipH="1">
            <a:off x="510670" y="0"/>
            <a:ext cx="11681330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5" name="Google Shape;915;g12726239bdb_0_261"/>
          <p:cNvSpPr/>
          <p:nvPr/>
        </p:nvSpPr>
        <p:spPr>
          <a:xfrm flipH="1">
            <a:off x="458663" y="0"/>
            <a:ext cx="6368578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6" name="Google Shape;916;g12726239bdb_0_261"/>
          <p:cNvSpPr/>
          <p:nvPr/>
        </p:nvSpPr>
        <p:spPr>
          <a:xfrm flipH="1">
            <a:off x="458842" y="0"/>
            <a:ext cx="6588387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7" name="Google Shape;917;g12726239bdb_0_261"/>
          <p:cNvSpPr txBox="1">
            <a:spLocks noGrp="1"/>
          </p:cNvSpPr>
          <p:nvPr>
            <p:ph type="title"/>
          </p:nvPr>
        </p:nvSpPr>
        <p:spPr>
          <a:xfrm>
            <a:off x="753275" y="2584400"/>
            <a:ext cx="116814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Zdroje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3"/>
              <a:buFont typeface="Meiryo"/>
              <a:buNone/>
            </a:pPr>
            <a:br>
              <a:rPr lang="sk-SK">
                <a:solidFill>
                  <a:schemeClr val="lt1"/>
                </a:solidFill>
              </a:rPr>
            </a:br>
            <a:r>
              <a:rPr lang="sk-SK" sz="1577" u="sng">
                <a:solidFill>
                  <a:schemeClr val="hlink"/>
                </a:solidFill>
                <a:hlinkClick r:id="rId4"/>
              </a:rPr>
              <a:t>https://asd.gsfc.nasa.gov/archive/galex/FAQ/counts_background.html</a:t>
            </a:r>
            <a:br>
              <a:rPr lang="sk-SK" sz="1555">
                <a:solidFill>
                  <a:schemeClr val="lt1"/>
                </a:solidFill>
              </a:rPr>
            </a:br>
            <a:endParaRPr sz="155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3"/>
              <a:buFont typeface="Meiryo"/>
              <a:buNone/>
            </a:pPr>
            <a:r>
              <a:rPr lang="sk-SK" sz="1555" u="sng">
                <a:solidFill>
                  <a:schemeClr val="hlink"/>
                </a:solidFill>
                <a:hlinkClick r:id="rId5"/>
              </a:rPr>
              <a:t>https://gea.esac.esa.int/archive/documentation/GEDR3/Gaia_archive/c</a:t>
            </a:r>
            <a:endParaRPr sz="3088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3597"/>
              <a:buFont typeface="Meiryo"/>
              <a:buNone/>
            </a:pPr>
            <a:endParaRPr sz="3088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3"/>
              <a:buFont typeface="Meiryo"/>
              <a:buNone/>
            </a:pPr>
            <a:r>
              <a:rPr lang="sk-SK" sz="1555" u="sng">
                <a:solidFill>
                  <a:schemeClr val="hlink"/>
                </a:solidFill>
                <a:hlinkClick r:id="rId5"/>
              </a:rPr>
              <a:t>hap_datamodel/sec_dm_main_tables/ssec_dm_gaia_source.html</a:t>
            </a:r>
            <a:endParaRPr sz="231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461"/>
              <a:buFont typeface="Meiryo"/>
              <a:buNone/>
            </a:pPr>
            <a:br>
              <a:rPr lang="sk-SK" sz="2311">
                <a:solidFill>
                  <a:schemeClr val="lt1"/>
                </a:solidFill>
              </a:rPr>
            </a:br>
            <a:r>
              <a:rPr lang="sk-SK" sz="1555" u="sng">
                <a:solidFill>
                  <a:schemeClr val="hlink"/>
                </a:solidFill>
                <a:hlinkClick r:id="rId6"/>
              </a:rPr>
              <a:t>https://github.com/skyfielders/python-skyfield/issues/510</a:t>
            </a:r>
            <a:endParaRPr sz="231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461"/>
              <a:buFont typeface="Meiryo"/>
              <a:buNone/>
            </a:pPr>
            <a:br>
              <a:rPr lang="sk-SK" sz="2311">
                <a:solidFill>
                  <a:schemeClr val="lt1"/>
                </a:solidFill>
              </a:rPr>
            </a:br>
            <a:r>
              <a:rPr lang="sk-SK" sz="1555" u="sng">
                <a:solidFill>
                  <a:schemeClr val="hlink"/>
                </a:solidFill>
                <a:hlinkClick r:id="rId7"/>
              </a:rPr>
              <a:t>https://solarsena.com/solar-hour-angle-calculator-formula/</a:t>
            </a:r>
            <a:endParaRPr sz="231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461"/>
              <a:buFont typeface="Meiryo"/>
              <a:buNone/>
            </a:pPr>
            <a:br>
              <a:rPr lang="sk-SK" sz="2311">
                <a:solidFill>
                  <a:schemeClr val="lt1"/>
                </a:solidFill>
              </a:rPr>
            </a:br>
            <a:r>
              <a:rPr lang="sk-SK" sz="1555" u="sng">
                <a:solidFill>
                  <a:schemeClr val="hlink"/>
                </a:solidFill>
                <a:hlinkClick r:id="rId8"/>
              </a:rPr>
              <a:t>http://personalpages.to.infn.it/~bertaina/tesi-scaricate/Medina-Airglow_measurements.pdf</a:t>
            </a:r>
            <a:endParaRPr sz="155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3"/>
              <a:buFont typeface="Meiryo"/>
              <a:buNone/>
            </a:pPr>
            <a:endParaRPr sz="155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5713"/>
              <a:buFont typeface="Meiryo"/>
              <a:buNone/>
            </a:pPr>
            <a:r>
              <a:rPr lang="sk-SK" sz="1555" u="sng">
                <a:solidFill>
                  <a:schemeClr val="hlink"/>
                </a:solidFill>
                <a:hlinkClick r:id="rId9"/>
              </a:rPr>
              <a:t>https://www.sciencedirect.com/science/article/abs/pii/S0168900218318874?casa_token=SabzEcCnM08AAAAA:DaIgb1H2b4zNk3Ek0SzX-ATymbYmzcbEtuKnMKaGTp5mKPAo6pq2kLTHXt8cRm2zzVDj1cXRGQ</a:t>
            </a:r>
            <a:endParaRPr sz="155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726239bdb_0_27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3" name="Google Shape;923;g12726239bdb_0_27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4" name="Google Shape;924;g12726239bdb_0_27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5" name="Google Shape;925;g12726239bdb_0_27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6" name="Google Shape;926;g12726239bdb_0_27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7" name="Google Shape;927;g12726239bdb_0_27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8" name="Google Shape;928;g12726239bdb_0_27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9" name="Google Shape;929;g12726239bdb_0_27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0" name="Google Shape;930;g12726239bdb_0_278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31" name="Google Shape;931;g12726239bdb_0_278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12726239bdb_0_278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3" name="Google Shape;933;g12726239bdb_0_278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4" name="Google Shape;934;g12726239bdb_0_278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5" name="Google Shape;935;g12726239bdb_0_278"/>
          <p:cNvSpPr txBox="1">
            <a:spLocks noGrp="1"/>
          </p:cNvSpPr>
          <p:nvPr>
            <p:ph type="title"/>
          </p:nvPr>
        </p:nvSpPr>
        <p:spPr>
          <a:xfrm>
            <a:off x="5779005" y="1786396"/>
            <a:ext cx="593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Ďakujeme za pozornosť!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br>
              <a:rPr lang="sk-SK" sz="2000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726239bdb_0_1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5" name="Google Shape;645;g12726239bdb_0_1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6" name="Google Shape;646;g12726239bdb_0_1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7" name="Google Shape;647;g12726239bdb_0_1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8" name="Google Shape;648;g12726239bdb_0_18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9" name="Google Shape;649;g12726239bdb_0_18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0" name="Google Shape;650;g12726239bdb_0_18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1" name="Google Shape;651;g12726239bdb_0_18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2" name="Google Shape;652;g12726239bdb_0_18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53" name="Google Shape;653;g12726239bdb_0_18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12726239bdb_0_18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5" name="Google Shape;655;g12726239bdb_0_18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6" name="Google Shape;656;g12726239bdb_0_18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7" name="Google Shape;657;g12726239bdb_0_18"/>
          <p:cNvSpPr txBox="1">
            <a:spLocks noGrp="1"/>
          </p:cNvSpPr>
          <p:nvPr>
            <p:ph type="title"/>
          </p:nvPr>
        </p:nvSpPr>
        <p:spPr>
          <a:xfrm>
            <a:off x="5779005" y="1786396"/>
            <a:ext cx="593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Ciele projektu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r>
              <a:rPr lang="sk-SK" sz="2000" b="0">
                <a:solidFill>
                  <a:schemeClr val="lt1"/>
                </a:solidFill>
              </a:rPr>
              <a:t>Analýza AMON dát pre vrcholy (peaks) a ich následné priradenie ku hviezdam v zornom poli detektora</a:t>
            </a:r>
            <a:br>
              <a:rPr lang="sk-SK" sz="2000">
                <a:solidFill>
                  <a:schemeClr val="lt1"/>
                </a:solidFill>
              </a:rPr>
            </a:br>
            <a:br>
              <a:rPr lang="sk-SK" sz="2000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726239bdb_0_35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3" name="Google Shape;663;g12726239bdb_0_35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4" name="Google Shape;664;g12726239bdb_0_35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5" name="Google Shape;665;g12726239bdb_0_35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6" name="Google Shape;666;g12726239bdb_0_35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7" name="Google Shape;667;g12726239bdb_0_35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8" name="Google Shape;668;g12726239bdb_0_35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9" name="Google Shape;669;g12726239bdb_0_35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0" name="Google Shape;670;g12726239bdb_0_35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71" name="Google Shape;671;g12726239bdb_0_35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2726239bdb_0_35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3" name="Google Shape;673;g12726239bdb_0_35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4" name="Google Shape;674;g12726239bdb_0_35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5" name="Google Shape;675;g12726239bdb_0_35"/>
          <p:cNvSpPr txBox="1">
            <a:spLocks noGrp="1"/>
          </p:cNvSpPr>
          <p:nvPr>
            <p:ph type="title"/>
          </p:nvPr>
        </p:nvSpPr>
        <p:spPr>
          <a:xfrm>
            <a:off x="5779005" y="1786396"/>
            <a:ext cx="593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93877"/>
              <a:buFont typeface="Meiryo"/>
              <a:buNone/>
            </a:pPr>
            <a:br>
              <a:rPr lang="sk-SK">
                <a:solidFill>
                  <a:schemeClr val="lt1"/>
                </a:solidFill>
              </a:rPr>
            </a:br>
            <a:r>
              <a:rPr lang="sk-SK">
                <a:solidFill>
                  <a:schemeClr val="lt1"/>
                </a:solidFill>
              </a:rPr>
              <a:t>AMON detektor</a:t>
            </a:r>
            <a:endParaRPr sz="1088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93877"/>
              <a:buFont typeface="Meiryo"/>
              <a:buNone/>
            </a:pPr>
            <a:br>
              <a:rPr lang="sk-SK" sz="1088">
                <a:solidFill>
                  <a:schemeClr val="lt1"/>
                </a:solidFill>
              </a:rPr>
            </a:br>
            <a:r>
              <a:rPr lang="sk-SK" sz="1800" b="0" i="1">
                <a:solidFill>
                  <a:schemeClr val="lt1"/>
                </a:solidFill>
              </a:rPr>
              <a:t>Airglow monitoring by one-pixel detector</a:t>
            </a:r>
            <a:br>
              <a:rPr lang="sk-SK" sz="1800" b="0">
                <a:solidFill>
                  <a:schemeClr val="lt1"/>
                </a:solidFill>
              </a:rPr>
            </a:br>
            <a:br>
              <a:rPr lang="sk-SK" sz="1800" b="0">
                <a:solidFill>
                  <a:schemeClr val="lt1"/>
                </a:solidFill>
              </a:rPr>
            </a:br>
            <a:r>
              <a:rPr lang="sk-SK" sz="1800">
                <a:solidFill>
                  <a:schemeClr val="lt1"/>
                </a:solidFill>
              </a:rPr>
              <a:t>43 127 670</a:t>
            </a:r>
            <a:r>
              <a:rPr lang="sk-SK" sz="1800" b="0">
                <a:solidFill>
                  <a:schemeClr val="lt1"/>
                </a:solidFill>
              </a:rPr>
              <a:t> </a:t>
            </a:r>
            <a:r>
              <a:rPr lang="sk-SK" sz="1800">
                <a:solidFill>
                  <a:schemeClr val="lt1"/>
                </a:solidFill>
              </a:rPr>
              <a:t>záznamov</a:t>
            </a:r>
            <a:r>
              <a:rPr lang="sk-SK" sz="1800" b="0">
                <a:solidFill>
                  <a:schemeClr val="lt1"/>
                </a:solidFill>
              </a:rPr>
              <a:t> </a:t>
            </a:r>
            <a:br>
              <a:rPr lang="sk-SK" sz="1800" b="0">
                <a:solidFill>
                  <a:schemeClr val="lt1"/>
                </a:solidFill>
              </a:rPr>
            </a:br>
            <a:r>
              <a:rPr lang="sk-SK" sz="1800" b="0">
                <a:solidFill>
                  <a:schemeClr val="lt1"/>
                </a:solidFill>
              </a:rPr>
              <a:t>(1 záznam = 1 sekunda) ~ </a:t>
            </a:r>
            <a:r>
              <a:rPr lang="sk-SK" sz="1800">
                <a:solidFill>
                  <a:schemeClr val="lt1"/>
                </a:solidFill>
              </a:rPr>
              <a:t>499</a:t>
            </a:r>
            <a:r>
              <a:rPr lang="sk-SK" sz="1800" b="0">
                <a:solidFill>
                  <a:schemeClr val="lt1"/>
                </a:solidFill>
              </a:rPr>
              <a:t> </a:t>
            </a:r>
            <a:r>
              <a:rPr lang="sk-SK" sz="1800">
                <a:solidFill>
                  <a:schemeClr val="lt1"/>
                </a:solidFill>
              </a:rPr>
              <a:t>dní </a:t>
            </a:r>
            <a:r>
              <a:rPr lang="sk-SK" sz="1800" b="0">
                <a:solidFill>
                  <a:schemeClr val="lt1"/>
                </a:solidFill>
              </a:rPr>
              <a:t>pozorovania</a:t>
            </a:r>
            <a:br>
              <a:rPr lang="sk-SK" sz="1800" b="0">
                <a:solidFill>
                  <a:schemeClr val="lt1"/>
                </a:solidFill>
              </a:rPr>
            </a:b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7777"/>
              <a:buFont typeface="Meiryo"/>
              <a:buNone/>
            </a:pPr>
            <a:br>
              <a:rPr lang="sk-SK" sz="1800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676" name="Google Shape;676;g12726239bdb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352" y="432769"/>
            <a:ext cx="3535780" cy="236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12726239bdb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50" y="3044275"/>
            <a:ext cx="5628200" cy="172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g12726239bdb_0_35"/>
          <p:cNvCxnSpPr/>
          <p:nvPr/>
        </p:nvCxnSpPr>
        <p:spPr>
          <a:xfrm>
            <a:off x="476400" y="4150900"/>
            <a:ext cx="5414100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9" name="Google Shape;679;g12726239bdb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6462" y="2593033"/>
            <a:ext cx="4722825" cy="380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726239bdb_0_55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5" name="Google Shape;685;g12726239bdb_0_55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6" name="Google Shape;686;g12726239bdb_0_55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7" name="Google Shape;687;g12726239bdb_0_55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8" name="Google Shape;688;g12726239bdb_0_55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9" name="Google Shape;689;g12726239bdb_0_55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0" name="Google Shape;690;g12726239bdb_0_55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1" name="Google Shape;691;g12726239bdb_0_55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2" name="Google Shape;692;g12726239bdb_0_55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93" name="Google Shape;693;g12726239bdb_0_55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0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2726239bdb_0_55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5" name="Google Shape;695;g12726239bdb_0_55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6" name="Google Shape;696;g12726239bdb_0_55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7" name="Google Shape;697;g12726239bdb_0_55"/>
          <p:cNvSpPr txBox="1">
            <a:spLocks noGrp="1"/>
          </p:cNvSpPr>
          <p:nvPr>
            <p:ph type="title"/>
          </p:nvPr>
        </p:nvSpPr>
        <p:spPr>
          <a:xfrm>
            <a:off x="6007200" y="1786401"/>
            <a:ext cx="59328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Filtrácia dát</a:t>
            </a:r>
            <a:br>
              <a:rPr lang="sk-SK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7777"/>
              <a:buFont typeface="Meiryo"/>
              <a:buNone/>
            </a:pPr>
            <a:br>
              <a:rPr lang="sk-SK">
                <a:solidFill>
                  <a:schemeClr val="lt1"/>
                </a:solidFill>
              </a:rPr>
            </a:br>
            <a:r>
              <a:rPr lang="sk-SK" sz="1800" b="0" i="0" u="none" strike="noStrike">
                <a:solidFill>
                  <a:srgbClr val="FFFFFF"/>
                </a:solidFill>
              </a:rPr>
              <a:t>Parameter </a:t>
            </a:r>
            <a:r>
              <a:rPr lang="sk-SK" sz="1800" i="0" u="none" strike="noStrike">
                <a:solidFill>
                  <a:srgbClr val="FFFFFF"/>
                </a:solidFill>
              </a:rPr>
              <a:t>counts</a:t>
            </a:r>
            <a:r>
              <a:rPr lang="sk-SK" sz="1800" b="0" i="0" u="none" strike="noStrike">
                <a:solidFill>
                  <a:srgbClr val="FFFFFF"/>
                </a:solidFill>
              </a:rPr>
              <a:t> : počet fotónov ktoré dopadnú na detektor</a:t>
            </a:r>
            <a:br>
              <a:rPr lang="sk-SK" sz="1800" b="0" i="0" u="none" strike="noStrike">
                <a:solidFill>
                  <a:srgbClr val="FFFFFF"/>
                </a:solidFill>
              </a:rPr>
            </a:br>
            <a:br>
              <a:rPr lang="sk-SK" b="0">
                <a:solidFill>
                  <a:schemeClr val="lt1"/>
                </a:solidFill>
              </a:rPr>
            </a:br>
            <a:r>
              <a:rPr lang="sk-SK" sz="1800" b="0" i="0" u="none" strike="noStrike">
                <a:solidFill>
                  <a:srgbClr val="FFFFFF"/>
                </a:solidFill>
              </a:rPr>
              <a:t>Filtrácia countov v AMO</a:t>
            </a:r>
            <a:r>
              <a:rPr lang="sk-SK" sz="1800" b="0">
                <a:solidFill>
                  <a:srgbClr val="FFFFFF"/>
                </a:solidFill>
              </a:rPr>
              <a:t>N</a:t>
            </a:r>
            <a:r>
              <a:rPr lang="sk-SK" sz="1800" b="0" i="0" u="none" strike="noStrike">
                <a:solidFill>
                  <a:srgbClr val="FFFFFF"/>
                </a:solidFill>
              </a:rPr>
              <a:t> dátach nasledovným spôsobom:</a:t>
            </a:r>
            <a:br>
              <a:rPr lang="sk-SK" b="0"/>
            </a:br>
            <a:r>
              <a:rPr lang="sk-SK" sz="1200" b="0"/>
              <a:t>⚪ </a:t>
            </a:r>
            <a:r>
              <a:rPr lang="sk-SK" sz="1800" b="0" i="0" u="none" strike="noStrike">
                <a:solidFill>
                  <a:srgbClr val="FFFFFF"/>
                </a:solidFill>
              </a:rPr>
              <a:t>V nočných časoch od 0:00 do 3:00</a:t>
            </a:r>
            <a:br>
              <a:rPr lang="sk-SK" sz="1800" b="0" i="0" u="none" strike="noStrike">
                <a:solidFill>
                  <a:srgbClr val="FFFFFF"/>
                </a:solidFill>
              </a:rPr>
            </a:br>
            <a:r>
              <a:rPr lang="sk-SK" sz="1200" b="0" i="0" u="none" strike="noStrike">
                <a:solidFill>
                  <a:srgbClr val="FFFFFF"/>
                </a:solidFill>
              </a:rPr>
              <a:t>⚪</a:t>
            </a:r>
            <a:r>
              <a:rPr lang="sk-SK" sz="1800" b="0">
                <a:solidFill>
                  <a:srgbClr val="FFFFFF"/>
                </a:solidFill>
              </a:rPr>
              <a:t> </a:t>
            </a:r>
            <a:r>
              <a:rPr lang="sk-SK" sz="1800" b="0" i="0" u="none" strike="noStrike">
                <a:solidFill>
                  <a:srgbClr val="FFFFFF"/>
                </a:solidFill>
              </a:rPr>
              <a:t>Počet countov 1000+</a:t>
            </a:r>
            <a:endParaRPr sz="1800" b="0" i="0" u="none" strike="noStrike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66666"/>
              <a:buFont typeface="Meiryo"/>
              <a:buNone/>
            </a:pPr>
            <a:r>
              <a:rPr lang="sk-SK" sz="1200" b="0">
                <a:solidFill>
                  <a:schemeClr val="lt1"/>
                </a:solidFill>
              </a:rPr>
              <a:t>⚪</a:t>
            </a:r>
            <a:r>
              <a:rPr lang="sk-SK" sz="1800" b="0">
                <a:solidFill>
                  <a:schemeClr val="lt1"/>
                </a:solidFill>
              </a:rPr>
              <a:t> Odfiltrovanie mesiaca a slnka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7777"/>
              <a:buFont typeface="Meiryo"/>
              <a:buNone/>
            </a:pPr>
            <a:endParaRPr sz="1800" b="0">
              <a:solidFill>
                <a:srgbClr val="FFFFFF"/>
              </a:solidFill>
            </a:endParaRPr>
          </a:p>
        </p:txBody>
      </p:sp>
      <p:pic>
        <p:nvPicPr>
          <p:cNvPr id="698" name="Google Shape;698;g12726239bdb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508" y="1926522"/>
            <a:ext cx="5617448" cy="282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726239bdb_0_297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4" name="Google Shape;704;g12726239bdb_0_297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5" name="Google Shape;705;g12726239bdb_0_297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6" name="Google Shape;706;g12726239bdb_0_297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7" name="Google Shape;707;g12726239bdb_0_297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8" name="Google Shape;708;g12726239bdb_0_297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9" name="Google Shape;709;g12726239bdb_0_297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0" name="Google Shape;710;g12726239bdb_0_297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1" name="Google Shape;711;g12726239bdb_0_297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12" name="Google Shape;712;g12726239bdb_0_297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12726239bdb_0_297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4" name="Google Shape;714;g12726239bdb_0_297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5" name="Google Shape;715;g12726239bdb_0_297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6" name="Google Shape;716;g12726239bdb_0_297"/>
          <p:cNvSpPr/>
          <p:nvPr/>
        </p:nvSpPr>
        <p:spPr>
          <a:xfrm>
            <a:off x="3050" y="0"/>
            <a:ext cx="12189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g12726239bdb_0_297"/>
          <p:cNvPicPr preferRelativeResize="0"/>
          <p:nvPr/>
        </p:nvPicPr>
        <p:blipFill rotWithShape="1">
          <a:blip r:embed="rId4">
            <a:alphaModFix/>
          </a:blip>
          <a:srcRect b="3660"/>
          <a:stretch/>
        </p:blipFill>
        <p:spPr>
          <a:xfrm>
            <a:off x="780950" y="679325"/>
            <a:ext cx="10545549" cy="54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2726239bdb_0_297"/>
          <p:cNvSpPr txBox="1"/>
          <p:nvPr/>
        </p:nvSpPr>
        <p:spPr>
          <a:xfrm>
            <a:off x="5952000" y="608687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Meiryo"/>
                <a:ea typeface="Meiryo"/>
                <a:cs typeface="Meiryo"/>
                <a:sym typeface="Meiryo"/>
              </a:rPr>
              <a:t>Date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9" name="Google Shape;719;g12726239bdb_0_297"/>
          <p:cNvSpPr txBox="1"/>
          <p:nvPr/>
        </p:nvSpPr>
        <p:spPr>
          <a:xfrm rot="-5400000">
            <a:off x="-732000" y="2695425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Meiryo"/>
                <a:ea typeface="Meiryo"/>
                <a:cs typeface="Meiryo"/>
                <a:sym typeface="Meiryo"/>
              </a:rPr>
              <a:t>Number of samples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0" name="Google Shape;720;g12726239bdb_0_297"/>
          <p:cNvSpPr txBox="1"/>
          <p:nvPr/>
        </p:nvSpPr>
        <p:spPr>
          <a:xfrm>
            <a:off x="4510800" y="933700"/>
            <a:ext cx="725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900" b="1">
                <a:latin typeface="Meiryo"/>
                <a:ea typeface="Meiryo"/>
                <a:cs typeface="Meiryo"/>
                <a:sym typeface="Meiryo"/>
              </a:rPr>
              <a:t>Distribution of filtered data in time 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91a32a52f_0_4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6" name="Google Shape;726;g1291a32a52f_0_4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7" name="Google Shape;727;g1291a32a52f_0_4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8" name="Google Shape;728;g1291a32a52f_0_4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9" name="Google Shape;729;g1291a32a52f_0_4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0" name="Google Shape;730;g1291a32a52f_0_4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1" name="Google Shape;731;g1291a32a52f_0_4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2" name="Google Shape;732;g1291a32a52f_0_41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3" name="Google Shape;733;g1291a32a52f_0_41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34" name="Google Shape;734;g1291a32a52f_0_41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1291a32a52f_0_41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6" name="Google Shape;736;g1291a32a52f_0_41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7" name="Google Shape;737;g1291a32a52f_0_41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8" name="Google Shape;738;g1291a32a52f_0_4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g1291a32a52f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5" y="1513275"/>
            <a:ext cx="11513725" cy="38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91a32a52f_0_6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5" name="Google Shape;745;g1291a32a52f_0_6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6" name="Google Shape;746;g1291a32a52f_0_6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7" name="Google Shape;747;g1291a32a52f_0_6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8" name="Google Shape;748;g1291a32a52f_0_6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9" name="Google Shape;749;g1291a32a52f_0_6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0" name="Google Shape;750;g1291a32a52f_0_6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1" name="Google Shape;751;g1291a32a52f_0_6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2" name="Google Shape;752;g1291a32a52f_0_63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53" name="Google Shape;753;g1291a32a52f_0_63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291a32a52f_0_63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5" name="Google Shape;755;g1291a32a52f_0_63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6" name="Google Shape;756;g1291a32a52f_0_63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7" name="Google Shape;757;g1291a32a52f_0_6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8" name="Google Shape;758;g1291a32a52f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5" y="1419225"/>
            <a:ext cx="11862474" cy="38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726239bdb_0_7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4" name="Google Shape;764;g12726239bdb_0_7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5" name="Google Shape;765;g12726239bdb_0_7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6" name="Google Shape;766;g12726239bdb_0_7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7" name="Google Shape;767;g12726239bdb_0_73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8" name="Google Shape;768;g12726239bdb_0_73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9" name="Google Shape;769;g12726239bdb_0_73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0" name="Google Shape;770;g12726239bdb_0_73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1" name="Google Shape;771;g12726239bdb_0_73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72" name="Google Shape;772;g12726239bdb_0_73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12726239bdb_0_73"/>
          <p:cNvSpPr/>
          <p:nvPr/>
        </p:nvSpPr>
        <p:spPr>
          <a:xfrm flipH="1">
            <a:off x="4715949" y="0"/>
            <a:ext cx="7476051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4" name="Google Shape;774;g12726239bdb_0_73"/>
          <p:cNvSpPr/>
          <p:nvPr/>
        </p:nvSpPr>
        <p:spPr>
          <a:xfrm flipH="1">
            <a:off x="4297492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5" name="Google Shape;775;g12726239bdb_0_73"/>
          <p:cNvSpPr/>
          <p:nvPr/>
        </p:nvSpPr>
        <p:spPr>
          <a:xfrm flipH="1">
            <a:off x="4510788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6" name="Google Shape;776;g12726239bdb_0_73"/>
          <p:cNvSpPr txBox="1">
            <a:spLocks noGrp="1"/>
          </p:cNvSpPr>
          <p:nvPr>
            <p:ph type="title"/>
          </p:nvPr>
        </p:nvSpPr>
        <p:spPr>
          <a:xfrm>
            <a:off x="5779005" y="1786396"/>
            <a:ext cx="59328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Hviezdny katalóg</a:t>
            </a:r>
            <a:br>
              <a:rPr lang="sk-SK">
                <a:solidFill>
                  <a:schemeClr val="lt1"/>
                </a:solidFill>
              </a:rPr>
            </a:br>
            <a:br>
              <a:rPr lang="sk-SK">
                <a:solidFill>
                  <a:schemeClr val="lt1"/>
                </a:solidFill>
              </a:rPr>
            </a:br>
            <a:r>
              <a:rPr lang="sk-SK" sz="2000">
                <a:solidFill>
                  <a:schemeClr val="lt1"/>
                </a:solidFill>
              </a:rPr>
              <a:t>GAIA EDR3 </a:t>
            </a:r>
            <a:r>
              <a:rPr lang="sk-SK" sz="2000" b="0">
                <a:solidFill>
                  <a:schemeClr val="lt1"/>
                </a:solidFill>
              </a:rPr>
              <a:t>- 1,811,709,771 hviezd</a:t>
            </a:r>
            <a:br>
              <a:rPr lang="sk-SK" sz="2000" b="0">
                <a:solidFill>
                  <a:schemeClr val="lt1"/>
                </a:solidFill>
              </a:rPr>
            </a:b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r>
              <a:rPr lang="sk-SK" sz="2000" b="0">
                <a:solidFill>
                  <a:schemeClr val="lt1"/>
                </a:solidFill>
              </a:rPr>
              <a:t>Každý zdroj má mnoho parametrov</a:t>
            </a: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endParaRPr sz="20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000"/>
              <a:buFont typeface="Meiryo"/>
              <a:buNone/>
            </a:pPr>
            <a:br>
              <a:rPr lang="sk-SK" sz="2000" b="0">
                <a:solidFill>
                  <a:schemeClr val="lt1"/>
                </a:solidFill>
              </a:rPr>
            </a:br>
            <a:br>
              <a:rPr lang="sk-SK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</p:txBody>
      </p:sp>
      <p:pic>
        <p:nvPicPr>
          <p:cNvPr id="777" name="Google Shape;777;g12726239bdb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1001726" y="2109287"/>
            <a:ext cx="6114751" cy="26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2726239bdb_0_10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3" name="Google Shape;783;g12726239bdb_0_10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4" name="Google Shape;784;g12726239bdb_0_10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5" name="Google Shape;785;g12726239bdb_0_10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6" name="Google Shape;786;g12726239bdb_0_109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7" name="Google Shape;787;g12726239bdb_0_109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8" name="Google Shape;788;g12726239bdb_0_109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9" name="Google Shape;789;g12726239bdb_0_109"/>
          <p:cNvSpPr/>
          <p:nvPr/>
        </p:nvSpPr>
        <p:spPr>
          <a:xfrm>
            <a:off x="924161" y="0"/>
            <a:ext cx="2262979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5DD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90" name="Google Shape;790;g12726239bdb_0_109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91" name="Google Shape;791;g12726239bdb_0_109" descr="Top view of the earth from outer space"/>
          <p:cNvPicPr preferRelativeResize="0"/>
          <p:nvPr/>
        </p:nvPicPr>
        <p:blipFill rotWithShape="1">
          <a:blip r:embed="rId3">
            <a:alphaModFix/>
          </a:blip>
          <a:srcRect r="29"/>
          <a:stretch/>
        </p:blipFill>
        <p:spPr>
          <a:xfrm>
            <a:off x="3048" y="0"/>
            <a:ext cx="1218895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12726239bdb_0_109"/>
          <p:cNvSpPr/>
          <p:nvPr/>
        </p:nvSpPr>
        <p:spPr>
          <a:xfrm flipH="1">
            <a:off x="6037" y="0"/>
            <a:ext cx="12185963" cy="6858000"/>
          </a:xfrm>
          <a:custGeom>
            <a:avLst/>
            <a:gdLst/>
            <a:ahLst/>
            <a:cxnLst/>
            <a:rect l="l" t="t" r="r" b="b"/>
            <a:pathLst>
              <a:path w="7476051" h="6858000" extrusionOk="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93" name="Google Shape;793;g12726239bdb_0_109"/>
          <p:cNvSpPr txBox="1">
            <a:spLocks noGrp="1"/>
          </p:cNvSpPr>
          <p:nvPr>
            <p:ph type="title"/>
          </p:nvPr>
        </p:nvSpPr>
        <p:spPr>
          <a:xfrm>
            <a:off x="6063375" y="497650"/>
            <a:ext cx="58170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eiryo"/>
              <a:buNone/>
            </a:pPr>
            <a:r>
              <a:rPr lang="sk-SK">
                <a:solidFill>
                  <a:schemeClr val="lt1"/>
                </a:solidFill>
              </a:rPr>
              <a:t>Spojenie hviezdneho katalógu s AMON dátami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94" name="Google Shape;794;g12726239bdb_0_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8338" y="2735487"/>
            <a:ext cx="7973675" cy="41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2726239bdb_0_109"/>
          <p:cNvSpPr txBox="1"/>
          <p:nvPr/>
        </p:nvSpPr>
        <p:spPr>
          <a:xfrm>
            <a:off x="731725" y="1037188"/>
            <a:ext cx="60408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eiryo"/>
              <a:buNone/>
            </a:pPr>
            <a:r>
              <a:rPr lang="sk-SK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Získanie magnitúdy z countov podľa nasledujúceho vzorca:</a:t>
            </a:r>
            <a:br>
              <a:rPr lang="sk-SK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br>
              <a:rPr lang="sk-SK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sk-SK" sz="2133" b="1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MAG = -2,5 * log10(counts) + 20,08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34DB0"/>
      </a:accent1>
      <a:accent2>
        <a:srgbClr val="933BB1"/>
      </a:accent2>
      <a:accent3>
        <a:srgbClr val="744DC3"/>
      </a:accent3>
      <a:accent4>
        <a:srgbClr val="3F49B3"/>
      </a:accent4>
      <a:accent5>
        <a:srgbClr val="4D89C3"/>
      </a:accent5>
      <a:accent6>
        <a:srgbClr val="3BA8B1"/>
      </a:accent6>
      <a:hlink>
        <a:srgbClr val="3F6A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454</Words>
  <Application>Microsoft Office PowerPoint</Application>
  <PresentationFormat>Širokouhlá</PresentationFormat>
  <Paragraphs>56</Paragraphs>
  <Slides>17</Slides>
  <Notes>17</Notes>
  <HiddenSlides>0</HiddenSlides>
  <MMClips>1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17</vt:i4>
      </vt:variant>
    </vt:vector>
  </HeadingPairs>
  <TitlesOfParts>
    <vt:vector size="21" baseType="lpstr">
      <vt:lpstr>Arial</vt:lpstr>
      <vt:lpstr>Meiryo</vt:lpstr>
      <vt:lpstr>Corbel</vt:lpstr>
      <vt:lpstr>SketchLinesVTI</vt:lpstr>
      <vt:lpstr>Automatic identification of stars in AMON data</vt:lpstr>
      <vt:lpstr>Ciele projektu  Analýza AMON dát pre vrcholy (peaks) a ich následné priradenie ku hviezdam v zornom poli detektora  </vt:lpstr>
      <vt:lpstr> AMON detektor  Airglow monitoring by one-pixel detector  43 127 670 záznamov  (1 záznam = 1 sekunda) ~ 499 dní pozorovania      </vt:lpstr>
      <vt:lpstr>Filtrácia dát   Parameter counts : počet fotónov ktoré dopadnú na detektor  Filtrácia countov v AMON dátach nasledovným spôsobom: ⚪ V nočných časoch od 0:00 do 3:00 ⚪ Počet countov 1000+ ⚪ Odfiltrovanie mesiaca a slnka </vt:lpstr>
      <vt:lpstr>Prezentácia programu PowerPoint</vt:lpstr>
      <vt:lpstr>Prezentácia programu PowerPoint</vt:lpstr>
      <vt:lpstr>Prezentácia programu PowerPoint</vt:lpstr>
      <vt:lpstr>Hviezdny katalóg  GAIA EDR3 - 1,811,709,771 hviezd  Každý zdroj má mnoho parametrov      </vt:lpstr>
      <vt:lpstr>Spojenie hviezdneho katalógu s AMON dátami</vt:lpstr>
      <vt:lpstr> Hviezdny katalóg  Na lokalizáciu hviezd používame RA (right ascension) a DEC (declination) - tieto hodnoty sú v GAIA katalógu  Latitude = DEC  RA = LST(local sidereal time) - HA(hour angle)  rozdiel v LST v dátach katalógu a detektora  </vt:lpstr>
      <vt:lpstr>Hviezdny katalóg  Zelená čiara značí zorné pole detektora        </vt:lpstr>
      <vt:lpstr>Prezentácia programu PowerPoint</vt:lpstr>
      <vt:lpstr>Vyhodnotenie  Pomocou GAIA API bolo veľmi nepraktické zisťovať údaje o všetkých takmer 500 tisíc potrebných hviezdach.  ~ 3390 GB dát = pamäťová náročnosť GAIA API - veľký počet requestov = časová náročnosť  Kvôli tomu sme sa rozhodli že nebudeme priraďovať všetkých 500 tisíc hviezd, ale určili sme si menší počet, ako názornú ukážku.</vt:lpstr>
      <vt:lpstr>Prezentácia programu PowerPoint</vt:lpstr>
      <vt:lpstr>Prezentácia programu PowerPoint</vt:lpstr>
      <vt:lpstr>Zdroje  https://asd.gsfc.nasa.gov/archive/galex/FAQ/counts_background.html  https://gea.esac.esa.int/archive/documentation/GEDR3/Gaia_archive/c  hap_datamodel/sec_dm_main_tables/ssec_dm_gaia_source.html  https://github.com/skyfielders/python-skyfield/issues/510  https://solarsena.com/solar-hour-angle-calculator-formula/  http://personalpages.to.infn.it/~bertaina/tesi-scaricate/Medina-Airglow_measurements.pdf  https://www.sciencedirect.com/science/article/abs/pii/S0168900218318874?casa_token=SabzEcCnM08AAAAA:DaIgb1H2b4zNk3Ek0SzX-ATymbYmzcbEtuKnMKaGTp5mKPAo6pq2kLTHXt8cRm2zzVDj1cXRGQ</vt:lpstr>
      <vt:lpstr>Ďakujeme za pozornosť!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identification of stars in AMON data</dc:title>
  <dc:creator>Daniel Kupka</dc:creator>
  <cp:lastModifiedBy>Daniel Kupka</cp:lastModifiedBy>
  <cp:revision>3</cp:revision>
  <dcterms:created xsi:type="dcterms:W3CDTF">2022-02-28T07:08:48Z</dcterms:created>
  <dcterms:modified xsi:type="dcterms:W3CDTF">2022-05-09T22:20:47Z</dcterms:modified>
</cp:coreProperties>
</file>